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FBAB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92" autoAdjust="0"/>
    <p:restoredTop sz="94638" autoAdjust="0"/>
  </p:normalViewPr>
  <p:slideViewPr>
    <p:cSldViewPr>
      <p:cViewPr varScale="1">
        <p:scale>
          <a:sx n="75" d="100"/>
          <a:sy n="75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0F7BBF-A0F2-4FC4-9F2C-8CD9AC604CEC}" type="datetimeFigureOut">
              <a:rPr lang="ar-IQ" smtClean="0"/>
              <a:t>30/09/1442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CBFC81-4A39-474B-A1CB-290D8EC67EA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425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BFC81-4A39-474B-A1CB-290D8EC67EA3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6216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30/09/1442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gif"/><Relationship Id="rId4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latin typeface="OCR A Extended" pitchFamily="50" charset="0"/>
              </a:rPr>
              <a:t>المحاضرة الثانية</a:t>
            </a:r>
            <a:endParaRPr lang="ar-IQ" dirty="0">
              <a:latin typeface="OCR A Extended" pitchFamily="50" charset="0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IQ" sz="4800" b="1" dirty="0" smtClean="0"/>
              <a:t>     </a:t>
            </a:r>
            <a:r>
              <a:rPr lang="ar-IQ" sz="4800" b="1" dirty="0" smtClean="0">
                <a:solidFill>
                  <a:srgbClr val="FF0000"/>
                </a:solidFill>
              </a:rPr>
              <a:t>النظريات التي تفسر تعديل السلوك</a:t>
            </a:r>
          </a:p>
          <a:p>
            <a:pPr marL="0" indent="0" algn="ctr">
              <a:buNone/>
            </a:pPr>
            <a:endParaRPr lang="ar-IQ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ar-IQ" sz="3600" b="1" dirty="0" smtClean="0"/>
              <a:t>اعداد</a:t>
            </a:r>
          </a:p>
          <a:p>
            <a:pPr marL="0" indent="0" algn="ctr">
              <a:buNone/>
            </a:pPr>
            <a:r>
              <a:rPr lang="ar-IQ" sz="3600" b="1" dirty="0" err="1" smtClean="0">
                <a:solidFill>
                  <a:srgbClr val="FF0000"/>
                </a:solidFill>
              </a:rPr>
              <a:t>ا.د</a:t>
            </a:r>
            <a:r>
              <a:rPr lang="ar-IQ" sz="3600" b="1" dirty="0" smtClean="0">
                <a:solidFill>
                  <a:srgbClr val="FF0000"/>
                </a:solidFill>
              </a:rPr>
              <a:t>. سناء </a:t>
            </a:r>
            <a:r>
              <a:rPr lang="ar-IQ" sz="3600" b="1" dirty="0" err="1" smtClean="0">
                <a:solidFill>
                  <a:srgbClr val="FF0000"/>
                </a:solidFill>
              </a:rPr>
              <a:t>عبدالزهرة</a:t>
            </a:r>
            <a:r>
              <a:rPr lang="ar-IQ" sz="3600" b="1" dirty="0" smtClean="0">
                <a:solidFill>
                  <a:srgbClr val="FF0000"/>
                </a:solidFill>
              </a:rPr>
              <a:t> الجمعان</a:t>
            </a:r>
            <a:endParaRPr lang="ar-IQ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404664"/>
            <a:ext cx="49053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3" y="1662113"/>
            <a:ext cx="7798601" cy="32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0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06" y="126572"/>
            <a:ext cx="5286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380"/>
            <a:ext cx="8208912" cy="410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820891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9" y="1853794"/>
            <a:ext cx="8239231" cy="323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548680"/>
            <a:ext cx="7839075" cy="59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مربع نص 4"/>
          <p:cNvSpPr txBox="1"/>
          <p:nvPr/>
        </p:nvSpPr>
        <p:spPr>
          <a:xfrm>
            <a:off x="467544" y="5085184"/>
            <a:ext cx="82089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800" b="1" dirty="0" smtClean="0"/>
              <a:t>الاجرائيين</a:t>
            </a:r>
            <a:endParaRPr lang="ar-IQ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211960" y="1885474"/>
            <a:ext cx="42881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07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27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0" y="3429000"/>
            <a:ext cx="78123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 smtClean="0"/>
          </a:p>
          <a:p>
            <a:endParaRPr lang="ar-IQ" dirty="0"/>
          </a:p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261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16064" r="1387" b="2569"/>
          <a:stretch/>
        </p:blipFill>
        <p:spPr bwMode="auto">
          <a:xfrm>
            <a:off x="352748" y="1663125"/>
            <a:ext cx="8138492" cy="3950275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91828" y="1078350"/>
            <a:ext cx="80171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3200" b="1" dirty="0" smtClean="0"/>
              <a:t>ان اهتمام </a:t>
            </a:r>
            <a:r>
              <a:rPr lang="ar-IQ" sz="3200" b="1" dirty="0" err="1" smtClean="0"/>
              <a:t>سكنر</a:t>
            </a:r>
            <a:r>
              <a:rPr lang="ar-IQ" sz="3200" b="1" dirty="0" smtClean="0"/>
              <a:t> الاساســي هـــو بالســــلوك  اكثر </a:t>
            </a:r>
            <a:endParaRPr lang="ar-IQ" sz="32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331640" y="4869160"/>
            <a:ext cx="18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12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9"/>
          <a:stretch/>
        </p:blipFill>
        <p:spPr bwMode="auto">
          <a:xfrm>
            <a:off x="683568" y="901699"/>
            <a:ext cx="7560840" cy="43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9144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8316416" y="404664"/>
            <a:ext cx="827584" cy="5184576"/>
          </a:xfrm>
          <a:prstGeom prst="rect">
            <a:avLst/>
          </a:prstGeom>
          <a:gradFill>
            <a:gsLst>
              <a:gs pos="6000">
                <a:srgbClr val="FDB395">
                  <a:lumMod val="5000"/>
                  <a:lumOff val="95000"/>
                </a:srgbClr>
              </a:gs>
              <a:gs pos="63127">
                <a:srgbClr val="FBABF5"/>
              </a:gs>
              <a:gs pos="2000">
                <a:srgbClr val="FFC000"/>
              </a:gs>
              <a:gs pos="100000">
                <a:srgbClr val="FFFF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491880" y="241894"/>
            <a:ext cx="4536504" cy="584775"/>
          </a:xfrm>
          <a:prstGeom prst="rect">
            <a:avLst/>
          </a:prstGeom>
          <a:solidFill>
            <a:srgbClr val="FFFF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</a:rPr>
              <a:t>التجربة التي قام بها </a:t>
            </a:r>
            <a:r>
              <a:rPr lang="ar-IQ" sz="3200" b="1" dirty="0" err="1" smtClean="0">
                <a:solidFill>
                  <a:srgbClr val="FF0000"/>
                </a:solidFill>
              </a:rPr>
              <a:t>سكنر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242148" y="1124744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966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6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122912" cy="7223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الفرق بين الاشراط الكلاسيكي والاجرائي</a:t>
            </a:r>
            <a:endParaRPr lang="ar-IQ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5"/>
          <a:stretch/>
        </p:blipFill>
        <p:spPr bwMode="auto">
          <a:xfrm>
            <a:off x="827584" y="1556792"/>
            <a:ext cx="7635491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04916"/>
            <a:ext cx="7488832" cy="7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92696"/>
            <a:ext cx="8229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8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3238"/>
            <a:ext cx="82296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67544" y="4005064"/>
            <a:ext cx="367240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 smtClean="0"/>
          </a:p>
          <a:p>
            <a:endParaRPr lang="ar-IQ" dirty="0"/>
          </a:p>
          <a:p>
            <a:endParaRPr lang="ar-IQ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860032" y="5157192"/>
            <a:ext cx="35283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IQ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                           س</a:t>
            </a:r>
            <a:endParaRPr lang="ar-IQ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سهم للأسفل 9"/>
          <p:cNvSpPr/>
          <p:nvPr/>
        </p:nvSpPr>
        <p:spPr>
          <a:xfrm rot="5400000">
            <a:off x="6782149" y="4910304"/>
            <a:ext cx="484632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48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0" y="882241"/>
            <a:ext cx="806489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228184" y="4449651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/>
              <a:t>الخاطئ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7918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000"/>
                    </a14:imgEffect>
                    <a14:imgEffect>
                      <a14:saturation sat="400000"/>
                    </a14:imgEffect>
                    <a14:imgEffect>
                      <a14:brightnessContrast bright="70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60648"/>
            <a:ext cx="8316924" cy="2494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lum bright="26000" contrast="-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741519"/>
            <a:ext cx="8316924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8" y="4347270"/>
            <a:ext cx="8316924" cy="225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0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8"/>
          <a:stretch/>
        </p:blipFill>
        <p:spPr bwMode="auto">
          <a:xfrm>
            <a:off x="3563888" y="1981200"/>
            <a:ext cx="4755679" cy="2815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771800" y="980728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اهم مدارس العلاج المعرفي السلوكي</a:t>
            </a:r>
            <a:endParaRPr lang="ar-IQ" sz="3200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8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848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84784"/>
            <a:ext cx="2162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8363"/>
            <a:ext cx="7848872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8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3" y="596652"/>
            <a:ext cx="8460433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46723" y="6021288"/>
            <a:ext cx="15508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519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9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20"/>
            <a:ext cx="8280920" cy="3689232"/>
          </a:xfrm>
          <a:prstGeom prst="rect">
            <a:avLst/>
          </a:prstGeom>
          <a:noFill/>
          <a:ln w="9525">
            <a:solidFill>
              <a:srgbClr val="FF0000">
                <a:alpha val="6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133975" cy="1143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grayscl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8"/>
          <a:stretch/>
        </p:blipFill>
        <p:spPr bwMode="auto">
          <a:xfrm>
            <a:off x="646146" y="1955800"/>
            <a:ext cx="8064896" cy="89713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grayscl/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6" y="2852936"/>
            <a:ext cx="80648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6" y="3929855"/>
            <a:ext cx="8064896" cy="25922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127000">
              <a:srgbClr val="FF0000"/>
            </a:glow>
          </a:effectLst>
        </p:spPr>
      </p:pic>
      <p:sp>
        <p:nvSpPr>
          <p:cNvPr id="5" name="مستطيل 4"/>
          <p:cNvSpPr/>
          <p:nvPr/>
        </p:nvSpPr>
        <p:spPr>
          <a:xfrm>
            <a:off x="1907704" y="399956"/>
            <a:ext cx="1386028" cy="800219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IQ" sz="2800" b="1" dirty="0">
                <a:solidFill>
                  <a:schemeClr val="tx1"/>
                </a:solidFill>
              </a:rPr>
              <a:t>ارون </a:t>
            </a:r>
            <a:r>
              <a:rPr lang="ar-IQ" sz="2800" b="1" dirty="0" smtClean="0">
                <a:solidFill>
                  <a:schemeClr val="tx1"/>
                </a:solidFill>
              </a:rPr>
              <a:t>بيك</a:t>
            </a:r>
          </a:p>
          <a:p>
            <a:endParaRPr lang="ar-IQ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46146" y="1432580"/>
            <a:ext cx="80648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800" b="1" dirty="0" smtClean="0"/>
              <a:t>اســـس بيـــك العـــلاج المعــــرفي فــي  اوائـــــل </a:t>
            </a:r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20567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0" y="1412776"/>
            <a:ext cx="86409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187624" y="476672"/>
            <a:ext cx="676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4000" b="1" dirty="0" smtClean="0">
                <a:solidFill>
                  <a:srgbClr val="FF0000"/>
                </a:solidFill>
              </a:rPr>
              <a:t>الفرق بين المكتئبين والعاديين</a:t>
            </a:r>
            <a:endParaRPr lang="ar-IQ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8204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0034"/>
            <a:ext cx="856895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633028" y="4988185"/>
            <a:ext cx="3259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3200" b="1" dirty="0" smtClean="0"/>
              <a:t>تصحيح التفكير</a:t>
            </a:r>
            <a:endParaRPr lang="ar-IQ" sz="3200" b="1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332656"/>
            <a:ext cx="9668164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7" cy="15841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9838"/>
            <a:ext cx="8712968" cy="264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8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IQ" sz="3600" dirty="0" smtClean="0">
                <a:solidFill>
                  <a:schemeClr val="accent6"/>
                </a:solidFill>
              </a:rPr>
              <a:t>   </a:t>
            </a:r>
            <a:r>
              <a:rPr lang="ar-IQ" sz="4000" b="1" dirty="0" smtClean="0">
                <a:solidFill>
                  <a:srgbClr val="FF0000"/>
                </a:solidFill>
              </a:rPr>
              <a:t>ويبرز في هذا المجال اتجاهين هما:</a:t>
            </a:r>
          </a:p>
          <a:p>
            <a:pPr marL="0" indent="0">
              <a:buNone/>
            </a:pPr>
            <a:endParaRPr lang="ar-IQ" dirty="0">
              <a:solidFill>
                <a:schemeClr val="accent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943225"/>
            <a:ext cx="4705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7" y="764704"/>
            <a:ext cx="8231451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6" y="4293096"/>
            <a:ext cx="8208912" cy="192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4" y="482974"/>
            <a:ext cx="9016876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2" y="3227240"/>
            <a:ext cx="8785300" cy="56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228184" y="3799457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b="1" dirty="0" smtClean="0"/>
              <a:t>الخارجية</a:t>
            </a:r>
            <a:endParaRPr lang="ar-IQ" sz="2400" b="1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030289"/>
            <a:ext cx="3088183" cy="275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2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7816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2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5667375" cy="86409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55575" y="1484784"/>
            <a:ext cx="789962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rgbClr val="FF0000"/>
                </a:solidFill>
              </a:rPr>
              <a:t>ارنولد الان </a:t>
            </a:r>
            <a:r>
              <a:rPr lang="ar-IQ" sz="3200" b="1" dirty="0" err="1" smtClean="0">
                <a:solidFill>
                  <a:srgbClr val="FF0000"/>
                </a:solidFill>
              </a:rPr>
              <a:t>لازاروس</a:t>
            </a:r>
            <a:r>
              <a:rPr lang="ar-IQ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Arnold Allan Lazarus 1932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94638"/>
            <a:ext cx="745155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3374758"/>
            <a:ext cx="74515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2025"/>
            <a:ext cx="8352928" cy="493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3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34194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95" y="1268760"/>
            <a:ext cx="74580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60848"/>
            <a:ext cx="8982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646833"/>
            <a:ext cx="8912745" cy="237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0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5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sz="36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ar-IQ" sz="44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تمنياتي لكم بالصحة والسلامة</a:t>
            </a:r>
            <a:endParaRPr lang="ar-IQ" sz="36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8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5" y="332656"/>
            <a:ext cx="7625908" cy="139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2639"/>
            <a:ext cx="8712968" cy="36066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80728"/>
            <a:ext cx="8496944" cy="36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8748464" y="476671"/>
            <a:ext cx="395536" cy="62646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473"/>
            <a:ext cx="395536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ستطيل 26"/>
          <p:cNvSpPr/>
          <p:nvPr/>
        </p:nvSpPr>
        <p:spPr>
          <a:xfrm rot="16200000">
            <a:off x="4283971" y="2276871"/>
            <a:ext cx="576064" cy="83529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29" name="مستطيل 28"/>
          <p:cNvSpPr/>
          <p:nvPr/>
        </p:nvSpPr>
        <p:spPr>
          <a:xfrm>
            <a:off x="32322" y="441473"/>
            <a:ext cx="395536" cy="62646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068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0855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01" y="4221088"/>
            <a:ext cx="60229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4067944" y="443711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3990020" y="515719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3990020" y="59492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829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8" y="1396206"/>
            <a:ext cx="7458307" cy="4049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70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lum bright="18000" contras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29600" cy="3312368"/>
          </a:xfrm>
          <a:prstGeom prst="rect">
            <a:avLst/>
          </a:prstGeom>
          <a:noFill/>
          <a:ln w="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3"/>
            <a:ext cx="82809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5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44100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8686"/>
            <a:ext cx="784887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75149"/>
            <a:ext cx="7848872" cy="61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76</Words>
  <Application>Microsoft Office PowerPoint</Application>
  <PresentationFormat>عرض على الشاشة (3:4)‏</PresentationFormat>
  <Paragraphs>24</Paragraphs>
  <Slides>37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تدفق</vt:lpstr>
      <vt:lpstr>المحاضرة الثانية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الفرق بين الاشراط الكلاسيكي والاجرائي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Maher</cp:lastModifiedBy>
  <cp:revision>28</cp:revision>
  <dcterms:created xsi:type="dcterms:W3CDTF">2021-05-10T19:18:36Z</dcterms:created>
  <dcterms:modified xsi:type="dcterms:W3CDTF">2021-05-11T00:20:34Z</dcterms:modified>
</cp:coreProperties>
</file>